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319" r:id="rId4"/>
    <p:sldId id="337" r:id="rId5"/>
    <p:sldId id="354" r:id="rId6"/>
    <p:sldId id="355" r:id="rId7"/>
    <p:sldId id="340" r:id="rId8"/>
    <p:sldId id="311" r:id="rId9"/>
    <p:sldId id="347" r:id="rId10"/>
    <p:sldId id="352" r:id="rId11"/>
    <p:sldId id="356" r:id="rId12"/>
    <p:sldId id="378" r:id="rId13"/>
    <p:sldId id="385" r:id="rId14"/>
    <p:sldId id="386" r:id="rId15"/>
    <p:sldId id="383" r:id="rId16"/>
    <p:sldId id="380" r:id="rId17"/>
    <p:sldId id="384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1" r:id="rId32"/>
    <p:sldId id="372" r:id="rId33"/>
    <p:sldId id="373" r:id="rId34"/>
    <p:sldId id="374" r:id="rId35"/>
    <p:sldId id="375" r:id="rId36"/>
    <p:sldId id="376" r:id="rId37"/>
    <p:sldId id="382" r:id="rId38"/>
    <p:sldId id="377" r:id="rId39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99"/>
    <a:srgbClr val="99CCFF"/>
    <a:srgbClr val="FFFFCC"/>
    <a:srgbClr val="8BC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IN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66B7D1-1B29-44BE-8BCE-0C95C2D111E7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48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IN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5E9F-E592-42CF-91A4-0E2B94DB9871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920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2052B-1C5C-40A4-A4CA-DEA11B581D05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61AC-0D68-444A-BF59-B9663F07C421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CE824-2134-428D-A3AC-AC29CA91F78E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58637-4858-4738-8B27-E4AA354CB50F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9E2BA-07D8-4CA1-9D86-1D8DB01E7BC6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2914C-9860-4C08-A27E-A94B9BEE89F6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89547-FF0F-4B23-893F-276228CC0249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79F86-C839-4C71-BBAE-B4034046F87F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F6006-4310-458B-938D-67061E834949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F580-CED0-4D3F-955D-9AB0F21C97C6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98C81-236D-4D5D-96EE-3FD742BB8FF3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46275"/>
                <a:invGamma/>
              </a:srgbClr>
            </a:gs>
            <a:gs pos="5000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E4E27F-5855-4420-8735-1F018019A7A1}" type="slidenum">
              <a:rPr lang="en-IN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D0F3-AF3D-4B5F-AD98-7BA325BCA3F6}" type="slidenum">
              <a:rPr lang="en-IN"/>
              <a:pPr/>
              <a:t>1</a:t>
            </a:fld>
            <a:endParaRPr lang="en-I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Defence Travel System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E-Ticketing</a:t>
            </a:r>
            <a:endParaRPr lang="en-I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 Travel oriented Presentation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5609-E761-4706-B989-D6A32FC714EE}" type="slidenum">
              <a:rPr lang="en-IN"/>
              <a:pPr/>
              <a:t>10</a:t>
            </a:fld>
            <a:endParaRPr lang="en-IN"/>
          </a:p>
        </p:txBody>
      </p:sp>
      <p:sp>
        <p:nvSpPr>
          <p:cNvPr id="139266" name="Title 1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229600" cy="738187"/>
          </a:xfrm>
        </p:spPr>
        <p:txBody>
          <a:bodyPr/>
          <a:lstStyle/>
          <a:p>
            <a:r>
              <a:rPr lang="en-US" sz="4000"/>
              <a:t>Security Features</a:t>
            </a:r>
          </a:p>
        </p:txBody>
      </p:sp>
      <p:sp>
        <p:nvSpPr>
          <p:cNvPr id="139267" name="Content Placeholder 5"/>
          <p:cNvSpPr>
            <a:spLocks noGrp="1"/>
          </p:cNvSpPr>
          <p:nvPr>
            <p:ph idx="4294967295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 marL="266700" indent="-266700"/>
            <a:r>
              <a:rPr lang="en-US" sz="2400" dirty="0"/>
              <a:t>https protocol followed for transmission</a:t>
            </a:r>
          </a:p>
          <a:p>
            <a:pPr marL="266700" indent="-266700"/>
            <a:r>
              <a:rPr lang="en-US" sz="2400" dirty="0"/>
              <a:t>User name, Password policy  (As followed in Net banking)</a:t>
            </a:r>
          </a:p>
          <a:p>
            <a:pPr marL="266700" indent="-266700"/>
            <a:r>
              <a:rPr lang="en-US" sz="2400" dirty="0"/>
              <a:t>Validity for 15 days</a:t>
            </a:r>
          </a:p>
          <a:p>
            <a:pPr marL="266700" indent="-266700"/>
            <a:r>
              <a:rPr lang="en-US" sz="2400" dirty="0"/>
              <a:t>Token based Digital signature</a:t>
            </a:r>
          </a:p>
          <a:p>
            <a:pPr marL="266700" indent="-266700"/>
            <a:r>
              <a:rPr lang="en-US" sz="2400" dirty="0"/>
              <a:t>Role based access control. (E.g. Portal, Admin links are different)</a:t>
            </a:r>
          </a:p>
          <a:p>
            <a:pPr marL="266700" indent="-266700"/>
            <a:r>
              <a:rPr lang="en-US" sz="2400" dirty="0"/>
              <a:t>Second factor authentication with security questions</a:t>
            </a:r>
          </a:p>
          <a:p>
            <a:pPr marL="266700" indent="-266700"/>
            <a:r>
              <a:rPr lang="en-US" sz="2400" dirty="0"/>
              <a:t>User Audit log (with IP address, time and date stamp)</a:t>
            </a:r>
          </a:p>
          <a:p>
            <a:pPr marL="266700" indent="-266700"/>
            <a:r>
              <a:rPr lang="en-US" sz="2400" dirty="0"/>
              <a:t>Automatic or Scheduled back up</a:t>
            </a:r>
          </a:p>
          <a:p>
            <a:pPr marL="266700" indent="-266700"/>
            <a:r>
              <a:rPr lang="en-US" sz="2400" dirty="0"/>
              <a:t>Exchange with </a:t>
            </a:r>
            <a:r>
              <a:rPr lang="en-US" sz="2400" dirty="0" smtClean="0"/>
              <a:t>Balmer &amp; Lawrie and IRCTC </a:t>
            </a:r>
            <a:r>
              <a:rPr lang="en-US" sz="2400" dirty="0"/>
              <a:t>through SSL</a:t>
            </a:r>
          </a:p>
        </p:txBody>
      </p:sp>
      <p:sp>
        <p:nvSpPr>
          <p:cNvPr id="139268" name="Slide Number Placeholder 2"/>
          <p:cNvSpPr txBox="1">
            <a:spLocks noGrp="1"/>
          </p:cNvSpPr>
          <p:nvPr/>
        </p:nvSpPr>
        <p:spPr bwMode="auto">
          <a:xfrm>
            <a:off x="7938" y="6516688"/>
            <a:ext cx="384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DFC0AD-27D2-480F-9E66-F616EC807141}" type="slidenum">
              <a:rPr lang="en-US" sz="900" b="1">
                <a:solidFill>
                  <a:schemeClr val="accent1"/>
                </a:solidFill>
              </a:rPr>
              <a:pPr algn="r"/>
              <a:t>10</a:t>
            </a:fld>
            <a:endParaRPr lang="en-US" sz="9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DTS Air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US" sz="2800" dirty="0" smtClean="0"/>
              <a:t>Temporary Duty (TD) One Way Bookings &amp; Cancellations.</a:t>
            </a:r>
          </a:p>
          <a:p>
            <a:r>
              <a:rPr lang="en-US" sz="2800" dirty="0"/>
              <a:t>Temporary Duty (TD) </a:t>
            </a:r>
            <a:r>
              <a:rPr lang="en-US" sz="2800" dirty="0" smtClean="0"/>
              <a:t>Normal Round Trip Bookings </a:t>
            </a:r>
            <a:r>
              <a:rPr lang="en-US" sz="2800" dirty="0"/>
              <a:t>&amp; Cancellations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Temporary Duty (TD) </a:t>
            </a:r>
            <a:r>
              <a:rPr lang="en-US" sz="2800" dirty="0" smtClean="0"/>
              <a:t>Special Round Trip Bookings </a:t>
            </a:r>
            <a:r>
              <a:rPr lang="en-US" sz="2800" dirty="0"/>
              <a:t>&amp; Cancellations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Permanent Transfer(PT) One Way Bookings </a:t>
            </a:r>
            <a:r>
              <a:rPr lang="en-US" sz="2800" dirty="0"/>
              <a:t>&amp; Cancellations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Mid Office MIS ( Invoices, Credit Notes, Refunds) Integration into DTS.</a:t>
            </a:r>
          </a:p>
          <a:p>
            <a:r>
              <a:rPr lang="en-US" sz="2800" dirty="0" smtClean="0"/>
              <a:t>DTS &amp; Mid Office MIS Reconciliation.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Air Booking Module Salient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2022"/>
            <a:ext cx="7886700" cy="34679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TD/PT </a:t>
            </a:r>
            <a:r>
              <a:rPr lang="en-US" dirty="0" smtClean="0"/>
              <a:t>Air Booking Request Creation</a:t>
            </a:r>
          </a:p>
          <a:p>
            <a:r>
              <a:rPr lang="en-US" dirty="0" smtClean="0"/>
              <a:t>Request Can be One Way or Normal Round Trip or Special Round Trip.</a:t>
            </a:r>
          </a:p>
          <a:p>
            <a:r>
              <a:rPr lang="en-US" dirty="0" smtClean="0"/>
              <a:t>AI Normal Request to be created for AI Operational &amp; Availability Days.</a:t>
            </a:r>
          </a:p>
          <a:p>
            <a:r>
              <a:rPr lang="en-US" dirty="0" smtClean="0"/>
              <a:t>Special Request can be created for AI non availability days and requires DGCA approval during booking.</a:t>
            </a:r>
          </a:p>
          <a:p>
            <a:r>
              <a:rPr lang="en-US" dirty="0" smtClean="0"/>
              <a:t>Blanket Approval on AI Non-Operational </a:t>
            </a:r>
            <a:r>
              <a:rPr lang="en-US" dirty="0"/>
              <a:t>s</a:t>
            </a:r>
            <a:r>
              <a:rPr lang="en-US" dirty="0" smtClean="0"/>
              <a:t>ectors allows Other Airlines request creation and bookings.</a:t>
            </a:r>
          </a:p>
          <a:p>
            <a:r>
              <a:rPr lang="en-US" dirty="0" smtClean="0"/>
              <a:t>Auto Invoice generation during ticketing.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 Creation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8637-4858-4738-8B27-E4AA354CB50F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56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Profile Creation </a:t>
            </a:r>
            <a:r>
              <a:rPr lang="en-US" dirty="0" smtClean="0"/>
              <a:t>Page  Continued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8637-4858-4738-8B27-E4AA354CB50F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06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8637-4858-4738-8B27-E4AA354CB50F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DTS AIR Booking Process Flow</a:t>
            </a:r>
            <a:br>
              <a:rPr lang="en-US" dirty="0" smtClean="0"/>
            </a:br>
            <a:r>
              <a:rPr lang="en-US" dirty="0" smtClean="0"/>
              <a:t>                                         </a:t>
            </a:r>
            <a:r>
              <a:rPr lang="en-US" sz="1000" dirty="0" smtClean="0"/>
              <a:t>(Mixed Mode Not in Scope)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33496"/>
              </p:ext>
            </p:extLst>
          </p:nvPr>
        </p:nvGraphicFramePr>
        <p:xfrm>
          <a:off x="539552" y="1600200"/>
          <a:ext cx="748883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3" imgW="5010103" imgH="9020100" progId="Microsoft">
                  <p:embed/>
                </p:oleObj>
              </mc:Choice>
              <mc:Fallback>
                <p:oleObj r:id="rId3" imgW="5010103" imgH="9020100" progId="Microsof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00200"/>
                        <a:ext cx="7488832" cy="452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7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Cancellation Salient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TD/PT Air Bookings Cancellations.</a:t>
            </a:r>
          </a:p>
          <a:p>
            <a:r>
              <a:rPr lang="en-US" dirty="0" smtClean="0"/>
              <a:t>Cancellations can </a:t>
            </a:r>
            <a:r>
              <a:rPr lang="en-US" dirty="0"/>
              <a:t>be </a:t>
            </a:r>
            <a:r>
              <a:rPr lang="en-US" dirty="0" smtClean="0"/>
              <a:t>passenger wise or onward/return/both way.</a:t>
            </a:r>
          </a:p>
          <a:p>
            <a:r>
              <a:rPr lang="en-US" dirty="0" smtClean="0"/>
              <a:t>Auto Credit Note generation during cancellation.</a:t>
            </a:r>
          </a:p>
          <a:p>
            <a:r>
              <a:rPr lang="en-US" dirty="0" smtClean="0"/>
              <a:t>Refunds gets adjusted in the next billing cycle.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DTS AIR Cancellation Process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8637-4858-4738-8B27-E4AA354CB50F}" type="slidenum">
              <a:rPr lang="en-IN" smtClean="0"/>
              <a:pPr/>
              <a:t>17</a:t>
            </a:fld>
            <a:endParaRPr lang="en-IN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09459"/>
              </p:ext>
            </p:extLst>
          </p:nvPr>
        </p:nvGraphicFramePr>
        <p:xfrm>
          <a:off x="179512" y="1600200"/>
          <a:ext cx="864096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3" imgW="4876752" imgH="7229361" progId="Microsoft">
                  <p:embed/>
                </p:oleObj>
              </mc:Choice>
              <mc:Fallback>
                <p:oleObj r:id="rId3" imgW="4876752" imgH="7229361" progId="Microsof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00200"/>
                        <a:ext cx="8640960" cy="4525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5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Air Booking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12776"/>
            <a:ext cx="6759960" cy="44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Booker (MB) Enters Security Answer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FF8E-3604-453E-B6F0-1A619A4FD49E}" type="slidenum">
              <a:rPr lang="en-IN"/>
              <a:pPr/>
              <a:t>2</a:t>
            </a:fld>
            <a:endParaRPr lang="en-IN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229600" cy="1143000"/>
          </a:xfrm>
        </p:spPr>
        <p:txBody>
          <a:bodyPr/>
          <a:lstStyle/>
          <a:p>
            <a:r>
              <a:rPr lang="en-US"/>
              <a:t>Scope of the Presentation</a:t>
            </a:r>
            <a:endParaRPr lang="en-I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System overview</a:t>
            </a:r>
          </a:p>
          <a:p>
            <a:r>
              <a:rPr lang="en-US" dirty="0"/>
              <a:t>Advantages of the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Rail Travel flow</a:t>
            </a:r>
          </a:p>
          <a:p>
            <a:r>
              <a:rPr lang="en-US" dirty="0" smtClean="0"/>
              <a:t>Air Travel flow</a:t>
            </a:r>
          </a:p>
          <a:p>
            <a:r>
              <a:rPr lang="en-US" dirty="0" smtClean="0"/>
              <a:t>Advantages Air Travel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clicks on Travel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Selects Air and Fills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search &amp; selects AI flights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saves the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69742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Commanding Officer(CO) Logs into DTS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Enters Security Answer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25625"/>
            <a:ext cx="77153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approves the Request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3150" y="1758315"/>
            <a:ext cx="4457700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clicks on Book Air on Request Id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selects Air India Flights and clicks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can edit Passenger contact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0A76-E560-4611-BFE3-AF00C44E4EA7}" type="slidenum">
              <a:rPr lang="en-IN"/>
              <a:pPr/>
              <a:t>3</a:t>
            </a:fld>
            <a:endParaRPr lang="en-IN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6629400"/>
          </a:xfrm>
        </p:spPr>
        <p:txBody>
          <a:bodyPr/>
          <a:lstStyle/>
          <a:p>
            <a:pPr algn="just"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r>
              <a:rPr lang="en-US" sz="2800" dirty="0" smtClean="0"/>
              <a:t>GOI Sanction - June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2009 Project divided into 4 phases</a:t>
            </a:r>
            <a:endParaRPr lang="en-US" sz="2800" dirty="0"/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0" y="2420938"/>
          <a:ext cx="9144000" cy="3543300"/>
        </p:xfrm>
        <a:graphic>
          <a:graphicData uri="http://schemas.openxmlformats.org/drawingml/2006/table">
            <a:tbl>
              <a:tblPr/>
              <a:tblGrid>
                <a:gridCol w="1976438"/>
                <a:gridCol w="71675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Phase-I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Implementation of e-ticketing platform for three Services for Rail Travel in lieu of railway warrants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Phase-II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Extending the system to air travel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Phase-III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Extending the system to Defence Civilians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Phase-IV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 line submission of TA/DA claims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views &amp; prints Air Ticket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Cancellation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786742" cy="50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selects Booking Id for cancellation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001056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Sends Cancellation request to CO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01056" cy="48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Approves Cancellation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 Proceeds For Cancellation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92" y="1825625"/>
            <a:ext cx="58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Cancellation Requested Accepted At Mid Office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42955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Travel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Traveler need not to visit Balmer Lawrie Booking Counters/helpdesk, or any other booking portals</a:t>
            </a:r>
          </a:p>
          <a:p>
            <a:r>
              <a:rPr lang="en-US" dirty="0" smtClean="0"/>
              <a:t>Auto Debit from </a:t>
            </a:r>
            <a:r>
              <a:rPr lang="en-US" dirty="0"/>
              <a:t>IRLA/Pay </a:t>
            </a:r>
            <a:r>
              <a:rPr lang="en-US" dirty="0" smtClean="0"/>
              <a:t>Account as per the rules.</a:t>
            </a:r>
          </a:p>
          <a:p>
            <a:r>
              <a:rPr lang="en-US" dirty="0" smtClean="0"/>
              <a:t>No hidden fares and comprehensive list of cheapest fares available.</a:t>
            </a:r>
          </a:p>
          <a:p>
            <a:r>
              <a:rPr lang="en-US" dirty="0" smtClean="0"/>
              <a:t>Other Airlines Booking Option for Air India Non Operational sectors provided by DGCA.</a:t>
            </a:r>
          </a:p>
          <a:p>
            <a:r>
              <a:rPr lang="en-US" dirty="0" smtClean="0"/>
              <a:t>Auto Invoice , Credit Notes generation during bookings and cancellations.</a:t>
            </a:r>
          </a:p>
          <a:p>
            <a:r>
              <a:rPr lang="en-US" dirty="0" smtClean="0"/>
              <a:t>MIS(Daily Sales &amp; Refunds) Uploads from Mid Office into DTS for reconciliation.</a:t>
            </a:r>
          </a:p>
          <a:p>
            <a:r>
              <a:rPr lang="en-US" dirty="0" smtClean="0"/>
              <a:t>Trigger based reconciliation b/w Mid Office MIS and DTS data.</a:t>
            </a:r>
          </a:p>
        </p:txBody>
      </p:sp>
    </p:spTree>
    <p:extLst>
      <p:ext uri="{BB962C8B-B14F-4D97-AF65-F5344CB8AC3E}">
        <p14:creationId xmlns:p14="http://schemas.microsoft.com/office/powerpoint/2010/main" val="15351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endParaRPr lang="en-US" sz="7200" dirty="0"/>
          </a:p>
          <a:p>
            <a:pPr marL="1828800" lvl="4" indent="0">
              <a:buNone/>
            </a:pPr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976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BD55-32C7-4E54-A432-33520EC0E11E}" type="slidenum">
              <a:rPr lang="en-IN"/>
              <a:pPr/>
              <a:t>4</a:t>
            </a:fld>
            <a:endParaRPr lang="en-IN"/>
          </a:p>
        </p:txBody>
      </p:sp>
      <p:pic>
        <p:nvPicPr>
          <p:cNvPr id="106501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00174"/>
            <a:ext cx="8305800" cy="5143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500" dirty="0"/>
              <a:t>Units/formations will book e-tickets </a:t>
            </a:r>
            <a:r>
              <a:rPr lang="en-US" sz="3500" dirty="0" smtClean="0"/>
              <a:t>for Rail Travel and Air Travel through </a:t>
            </a:r>
            <a:r>
              <a:rPr lang="en-US" sz="3500" dirty="0"/>
              <a:t>PCDA(Travel) web portal.</a:t>
            </a:r>
          </a:p>
          <a:p>
            <a:pPr algn="just">
              <a:lnSpc>
                <a:spcPct val="90000"/>
              </a:lnSpc>
            </a:pPr>
            <a:r>
              <a:rPr lang="en-US" sz="3500" dirty="0"/>
              <a:t>Login Id, password, security questions and digital certificates for each user will be provided to these Units by </a:t>
            </a:r>
            <a:r>
              <a:rPr lang="en-US" sz="3500" dirty="0" smtClean="0"/>
              <a:t>DTS.</a:t>
            </a:r>
            <a:endParaRPr lang="en-US" sz="3500" dirty="0"/>
          </a:p>
          <a:p>
            <a:pPr algn="just">
              <a:lnSpc>
                <a:spcPct val="90000"/>
              </a:lnSpc>
            </a:pPr>
            <a:r>
              <a:rPr lang="en-US" dirty="0" smtClean="0"/>
              <a:t>Cashless system. Any financial transaction through Pay Account office only. Amount </a:t>
            </a:r>
            <a:r>
              <a:rPr lang="en-US" dirty="0"/>
              <a:t>to be debited/credited in the </a:t>
            </a:r>
            <a:r>
              <a:rPr lang="en-US" dirty="0" smtClean="0"/>
              <a:t>IRLA/Pay Account.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BD55-32C7-4E54-A432-33520EC0E11E}" type="slidenum">
              <a:rPr lang="en-IN"/>
              <a:pPr/>
              <a:t>5</a:t>
            </a:fld>
            <a:endParaRPr lang="en-IN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Overview       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00174"/>
            <a:ext cx="8305800" cy="5143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500" dirty="0" smtClean="0"/>
              <a:t>Data once created will be used for </a:t>
            </a:r>
            <a:r>
              <a:rPr lang="en-US" sz="3500" dirty="0" err="1" smtClean="0"/>
              <a:t>entite</a:t>
            </a:r>
            <a:r>
              <a:rPr lang="en-US" sz="3500" dirty="0" smtClean="0"/>
              <a:t> service</a:t>
            </a:r>
          </a:p>
          <a:p>
            <a:pPr algn="just">
              <a:lnSpc>
                <a:spcPct val="90000"/>
              </a:lnSpc>
            </a:pPr>
            <a:r>
              <a:rPr lang="en-US" sz="3500" dirty="0" smtClean="0"/>
              <a:t>Data Creation and Edit facility with unit only</a:t>
            </a:r>
          </a:p>
          <a:p>
            <a:pPr algn="just">
              <a:lnSpc>
                <a:spcPct val="90000"/>
              </a:lnSpc>
            </a:pPr>
            <a:r>
              <a:rPr lang="en-US" sz="3500" dirty="0" smtClean="0"/>
              <a:t>Data can be upgraded on real time</a:t>
            </a:r>
          </a:p>
          <a:p>
            <a:pPr algn="just">
              <a:lnSpc>
                <a:spcPct val="90000"/>
              </a:lnSpc>
            </a:pPr>
            <a:r>
              <a:rPr lang="en-US" sz="3500" dirty="0" smtClean="0"/>
              <a:t> </a:t>
            </a:r>
            <a:r>
              <a:rPr lang="en-US" sz="3500" dirty="0" err="1"/>
              <a:t>A</a:t>
            </a:r>
            <a:r>
              <a:rPr lang="en-US" sz="3500" dirty="0" err="1" smtClean="0"/>
              <a:t>uthorisation</a:t>
            </a:r>
            <a:r>
              <a:rPr lang="en-US" sz="3500" dirty="0" smtClean="0"/>
              <a:t>, entitlement checks and Accounting System</a:t>
            </a:r>
          </a:p>
          <a:p>
            <a:pPr algn="just">
              <a:lnSpc>
                <a:spcPct val="90000"/>
              </a:lnSpc>
            </a:pPr>
            <a:r>
              <a:rPr lang="en-US" sz="3500" dirty="0" smtClean="0"/>
              <a:t>Two tier of approvals being financial transaction</a:t>
            </a:r>
          </a:p>
          <a:p>
            <a:pPr algn="just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BD55-32C7-4E54-A432-33520EC0E11E}" type="slidenum">
              <a:rPr lang="en-IN"/>
              <a:pPr/>
              <a:t>6</a:t>
            </a:fld>
            <a:endParaRPr lang="en-IN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00174"/>
            <a:ext cx="8305800" cy="5143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500" dirty="0" smtClean="0"/>
              <a:t>Tickets can be booked for any user by any of the units – No dependency of location</a:t>
            </a:r>
          </a:p>
          <a:p>
            <a:pPr algn="just">
              <a:lnSpc>
                <a:spcPct val="90000"/>
              </a:lnSpc>
            </a:pPr>
            <a:endParaRPr lang="en-US" sz="3500" dirty="0" smtClean="0"/>
          </a:p>
          <a:p>
            <a:pPr algn="just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8BA-3715-4C49-9640-164F081E7EFE}" type="slidenum">
              <a:rPr lang="en-IN"/>
              <a:pPr/>
              <a:t>7</a:t>
            </a:fld>
            <a:endParaRPr lang="en-IN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08050"/>
            <a:ext cx="7515225" cy="460375"/>
          </a:xfrm>
        </p:spPr>
        <p:txBody>
          <a:bodyPr/>
          <a:lstStyle/>
          <a:p>
            <a:r>
              <a:rPr lang="en-US" sz="4000"/>
              <a:t>Exceptions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05000"/>
            <a:ext cx="7772400" cy="4595834"/>
          </a:xfrm>
        </p:spPr>
        <p:txBody>
          <a:bodyPr/>
          <a:lstStyle/>
          <a:p>
            <a:pPr algn="just"/>
            <a:r>
              <a:rPr lang="en-US" dirty="0"/>
              <a:t>Following movements will be out of the ambit of the proposed system</a:t>
            </a:r>
          </a:p>
          <a:p>
            <a:pPr lvl="1" algn="just"/>
            <a:r>
              <a:rPr lang="en-US" dirty="0"/>
              <a:t>Form C (IAFA-1707A-for Military special trains, vehicles, wagons and compartment)</a:t>
            </a:r>
          </a:p>
          <a:p>
            <a:pPr lvl="1" algn="just"/>
            <a:r>
              <a:rPr lang="en-US" dirty="0"/>
              <a:t>Military credit Notes   for Military Stores. (IAFA-  1711   )</a:t>
            </a:r>
          </a:p>
          <a:p>
            <a:pPr lvl="1" algn="just"/>
            <a:r>
              <a:rPr lang="en-US" dirty="0"/>
              <a:t>Any personal movement not covered under </a:t>
            </a:r>
            <a:r>
              <a:rPr lang="en-US" dirty="0" smtClean="0"/>
              <a:t>Govt. </a:t>
            </a:r>
            <a:r>
              <a:rPr lang="en-US" dirty="0"/>
              <a:t>rules</a:t>
            </a:r>
          </a:p>
          <a:p>
            <a:pPr lvl="1" algn="just">
              <a:buFontTx/>
              <a:buNone/>
            </a:pPr>
            <a:endParaRPr lang="en-US" dirty="0"/>
          </a:p>
          <a:p>
            <a:pPr lvl="1" algn="just">
              <a:buFontTx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9CE2-4A3F-4CBE-92BB-3BCEBF74DB7E}" type="slidenum">
              <a:rPr lang="en-IN"/>
              <a:pPr/>
              <a:t>8</a:t>
            </a:fld>
            <a:endParaRPr lang="en-IN"/>
          </a:p>
        </p:txBody>
      </p:sp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1042988" y="549275"/>
            <a:ext cx="7772400" cy="990600"/>
          </a:xfrm>
        </p:spPr>
        <p:txBody>
          <a:bodyPr/>
          <a:lstStyle/>
          <a:p>
            <a:pPr algn="l"/>
            <a:r>
              <a:rPr lang="en-US"/>
              <a:t>Advantages of the System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684213" y="1500174"/>
            <a:ext cx="7772400" cy="5902339"/>
          </a:xfrm>
        </p:spPr>
        <p:txBody>
          <a:bodyPr/>
          <a:lstStyle/>
          <a:p>
            <a:pPr algn="just"/>
            <a:r>
              <a:rPr lang="en-US" sz="2800" dirty="0"/>
              <a:t>Facility for getting e-tickets at the units itself throughout the country </a:t>
            </a:r>
            <a:r>
              <a:rPr lang="en-US" sz="2800" dirty="0" smtClean="0"/>
              <a:t>anytime without extra load on units.</a:t>
            </a:r>
            <a:endParaRPr lang="en-US" sz="2800" dirty="0"/>
          </a:p>
          <a:p>
            <a:pPr algn="just">
              <a:buClr>
                <a:schemeClr val="tx1"/>
              </a:buClr>
            </a:pPr>
            <a:r>
              <a:rPr lang="en-US" sz="2700" dirty="0"/>
              <a:t>Manpower saving at unit </a:t>
            </a:r>
            <a:r>
              <a:rPr lang="en-US" sz="2700" dirty="0" smtClean="0"/>
              <a:t>level – NO TA DA advance </a:t>
            </a:r>
            <a:endParaRPr lang="en-US" sz="2700" dirty="0"/>
          </a:p>
          <a:p>
            <a:pPr algn="just">
              <a:buClr>
                <a:schemeClr val="tx1"/>
              </a:buClr>
            </a:pPr>
            <a:r>
              <a:rPr lang="en-US" sz="2700" dirty="0"/>
              <a:t>Nil cash handling, less paper movement.</a:t>
            </a:r>
          </a:p>
          <a:p>
            <a:pPr algn="just"/>
            <a:r>
              <a:rPr lang="en-US" sz="2700" dirty="0"/>
              <a:t>No dilution in the role of the </a:t>
            </a:r>
            <a:r>
              <a:rPr lang="en-US" sz="2700" i="1" dirty="0"/>
              <a:t>controlling officer</a:t>
            </a:r>
            <a:r>
              <a:rPr lang="en-US" sz="2700" dirty="0"/>
              <a:t>.</a:t>
            </a:r>
          </a:p>
          <a:p>
            <a:pPr algn="just"/>
            <a:r>
              <a:rPr lang="en-US" sz="2700" dirty="0"/>
              <a:t>Facility to know the entitlements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3651-C71A-402C-9A68-A48C630D60CA}" type="slidenum">
              <a:rPr lang="en-IN"/>
              <a:pPr/>
              <a:t>9</a:t>
            </a:fld>
            <a:endParaRPr lang="en-IN"/>
          </a:p>
        </p:txBody>
      </p:sp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772400" cy="990600"/>
          </a:xfrm>
        </p:spPr>
        <p:txBody>
          <a:bodyPr/>
          <a:lstStyle/>
          <a:p>
            <a:pPr algn="l"/>
            <a:r>
              <a:rPr lang="en-US" dirty="0"/>
              <a:t>Advantages 				</a:t>
            </a:r>
            <a:r>
              <a:rPr lang="en-US" sz="2000" dirty="0" err="1"/>
              <a:t>Contd</a:t>
            </a:r>
            <a:endParaRPr lang="en-US" sz="2000" dirty="0"/>
          </a:p>
        </p:txBody>
      </p:sp>
      <p:sp>
        <p:nvSpPr>
          <p:cNvPr id="13414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7772400" cy="5486400"/>
          </a:xfrm>
        </p:spPr>
        <p:txBody>
          <a:bodyPr/>
          <a:lstStyle/>
          <a:p>
            <a:pPr algn="just">
              <a:buClr>
                <a:schemeClr val="tx1"/>
              </a:buClr>
              <a:buFontTx/>
              <a:buNone/>
            </a:pPr>
            <a:endParaRPr lang="en-US" sz="2700" dirty="0"/>
          </a:p>
          <a:p>
            <a:pPr algn="just"/>
            <a:r>
              <a:rPr lang="en-US" sz="2700" dirty="0"/>
              <a:t>No dilution in the role of the controlling officer.</a:t>
            </a:r>
          </a:p>
          <a:p>
            <a:pPr algn="just"/>
            <a:r>
              <a:rPr lang="en-US" sz="2700" dirty="0" smtClean="0"/>
              <a:t>No </a:t>
            </a:r>
            <a:r>
              <a:rPr lang="en-US" sz="2700" dirty="0"/>
              <a:t>change in existing </a:t>
            </a:r>
            <a:r>
              <a:rPr lang="en-US" sz="2700" dirty="0" err="1"/>
              <a:t>computerised</a:t>
            </a:r>
            <a:r>
              <a:rPr lang="en-US" sz="2700" dirty="0"/>
              <a:t> system of Railways.</a:t>
            </a:r>
          </a:p>
          <a:p>
            <a:r>
              <a:rPr lang="en-US" sz="2700" dirty="0" smtClean="0"/>
              <a:t>Facility </a:t>
            </a:r>
            <a:r>
              <a:rPr lang="en-US" sz="2700" dirty="0"/>
              <a:t>to know the entitlements</a:t>
            </a:r>
            <a:r>
              <a:rPr lang="en-US" sz="2800" dirty="0" smtClean="0"/>
              <a:t>.</a:t>
            </a:r>
            <a:r>
              <a:rPr lang="en-US" dirty="0" smtClean="0"/>
              <a:t> Units </a:t>
            </a:r>
            <a:r>
              <a:rPr lang="en-US" sz="2700" dirty="0"/>
              <a:t>expenditure available at hand – budget control</a:t>
            </a:r>
          </a:p>
          <a:p>
            <a:r>
              <a:rPr lang="en-US" sz="2700" dirty="0"/>
              <a:t>MIS that help in administrative matters also</a:t>
            </a:r>
          </a:p>
          <a:p>
            <a:pPr algn="just">
              <a:buClr>
                <a:schemeClr val="tx1"/>
              </a:buClr>
            </a:pPr>
            <a:r>
              <a:rPr lang="en-US" sz="2800" dirty="0" smtClean="0"/>
              <a:t>Issue of lowest fare resolved </a:t>
            </a:r>
          </a:p>
          <a:p>
            <a:pPr algn="just">
              <a:buClr>
                <a:schemeClr val="tx1"/>
              </a:buClr>
            </a:pPr>
            <a:r>
              <a:rPr lang="en-US" sz="2800" dirty="0" smtClean="0"/>
              <a:t>Issue of outstanding demands resolved </a:t>
            </a:r>
          </a:p>
          <a:p>
            <a:pPr algn="just">
              <a:buClr>
                <a:schemeClr val="tx1"/>
              </a:buClr>
            </a:pPr>
            <a:r>
              <a:rPr lang="en-US" sz="2800" dirty="0" smtClean="0"/>
              <a:t>Reconciliation of accounts daily</a:t>
            </a:r>
          </a:p>
          <a:p>
            <a:pPr algn="just">
              <a:buClr>
                <a:schemeClr val="tx1"/>
              </a:buClr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828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Default Design</vt:lpstr>
      <vt:lpstr>Microsoft</vt:lpstr>
      <vt:lpstr>Defence Travel System  E-Ticketing</vt:lpstr>
      <vt:lpstr>Scope of the Presentation</vt:lpstr>
      <vt:lpstr>PowerPoint Presentation</vt:lpstr>
      <vt:lpstr>System Overview</vt:lpstr>
      <vt:lpstr>System Overview       </vt:lpstr>
      <vt:lpstr>System Overview</vt:lpstr>
      <vt:lpstr>Exceptions</vt:lpstr>
      <vt:lpstr>Advantages of the System</vt:lpstr>
      <vt:lpstr>Advantages     Contd</vt:lpstr>
      <vt:lpstr>Security Features</vt:lpstr>
      <vt:lpstr>DTS Air Modules</vt:lpstr>
      <vt:lpstr> Air Booking Module Salient Features</vt:lpstr>
      <vt:lpstr>User Profile Creation Page</vt:lpstr>
      <vt:lpstr>User Profile Creation Page  Continued</vt:lpstr>
      <vt:lpstr>DTS AIR Booking Process Flow                                          (Mixed Mode Not in Scope)</vt:lpstr>
      <vt:lpstr>Air Cancellation Salient Features</vt:lpstr>
      <vt:lpstr>DTS AIR Cancellation Process Flow</vt:lpstr>
      <vt:lpstr>  Air Booking Process</vt:lpstr>
      <vt:lpstr>Master Booker (MB) Enters Security Answer</vt:lpstr>
      <vt:lpstr>MB clicks on Travel Request</vt:lpstr>
      <vt:lpstr>MB Selects Air and Fills Form</vt:lpstr>
      <vt:lpstr>MB search &amp; selects AI flights</vt:lpstr>
      <vt:lpstr>MB saves the Request</vt:lpstr>
      <vt:lpstr>Commanding Officer(CO) Logs into DTS</vt:lpstr>
      <vt:lpstr>CO Enters Security Answer</vt:lpstr>
      <vt:lpstr>CO approves the Request Id</vt:lpstr>
      <vt:lpstr>MB clicks on Book Air on Request Id</vt:lpstr>
      <vt:lpstr>MB selects Air India Flights and clicks Book</vt:lpstr>
      <vt:lpstr>MB can edit Passenger contact details</vt:lpstr>
      <vt:lpstr>MB views &amp; prints Air Ticket</vt:lpstr>
      <vt:lpstr>Air Cancellation Process</vt:lpstr>
      <vt:lpstr>MB selects Booking Id for cancellation</vt:lpstr>
      <vt:lpstr>MB Sends Cancellation request to CO</vt:lpstr>
      <vt:lpstr>CO Approves Cancellation Request</vt:lpstr>
      <vt:lpstr>MB Proceeds For Cancellation</vt:lpstr>
      <vt:lpstr>Cancellation Requested Accepted At Mid Office</vt:lpstr>
      <vt:lpstr>Air Travel Advantages</vt:lpstr>
      <vt:lpstr>PowerPoint Presentation</vt:lpstr>
    </vt:vector>
  </TitlesOfParts>
  <Company>CGDA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of Pilot Project on E-Ticketing</dc:title>
  <dc:creator>EDP</dc:creator>
  <cp:lastModifiedBy>user</cp:lastModifiedBy>
  <cp:revision>63</cp:revision>
  <dcterms:created xsi:type="dcterms:W3CDTF">2009-11-18T12:26:01Z</dcterms:created>
  <dcterms:modified xsi:type="dcterms:W3CDTF">2015-09-02T11:44:42Z</dcterms:modified>
</cp:coreProperties>
</file>